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12" r:id="rId25"/>
    <p:sldId id="280" r:id="rId26"/>
    <p:sldId id="281" r:id="rId27"/>
    <p:sldId id="282" r:id="rId28"/>
    <p:sldId id="283" r:id="rId29"/>
    <p:sldId id="311" r:id="rId30"/>
    <p:sldId id="301" r:id="rId31"/>
    <p:sldId id="302" r:id="rId32"/>
    <p:sldId id="303" r:id="rId33"/>
    <p:sldId id="313" r:id="rId34"/>
    <p:sldId id="314" r:id="rId35"/>
    <p:sldId id="316" r:id="rId36"/>
    <p:sldId id="304" r:id="rId37"/>
    <p:sldId id="305" r:id="rId38"/>
    <p:sldId id="309" r:id="rId39"/>
    <p:sldId id="317" r:id="rId40"/>
    <p:sldId id="318" r:id="rId41"/>
    <p:sldId id="320" r:id="rId42"/>
    <p:sldId id="31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02" d="100"/>
          <a:sy n="102" d="100"/>
        </p:scale>
        <p:origin x="-88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28</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167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693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 id="2147483660" r:id="rId10"/>
    <p:sldLayoutId id="2147483661" r:id="rId11"/>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mbio.org/module-01-setup/0001/02/01/AWS_Intro/" TargetMode="External"/><Relationship Id="rId3"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premiumsupport/knowledge-center/convert-pem-file-into-pp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genviz.org" TargetMode="External"/><Relationship Id="rId4" Type="http://schemas.openxmlformats.org/officeDocument/2006/relationships/hyperlink" Target="http://www.rnabio.org" TargetMode="External"/><Relationship Id="rId5" Type="http://schemas.openxmlformats.org/officeDocument/2006/relationships/hyperlink" Target="http://www.biostars.org" TargetMode="External"/><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a:t>
            </a:r>
            <a:r>
              <a:rPr lang="en-US" dirty="0" smtClean="0"/>
              <a:t>01</a:t>
            </a:r>
            <a:r>
              <a:rPr lang="en-US" dirty="0" smtClean="0"/>
              <a:t/>
            </a:r>
            <a:br>
              <a:rPr lang="en-US" dirty="0" smtClean="0"/>
            </a:br>
            <a:r>
              <a:rPr lang="en-US" dirty="0" smtClean="0"/>
              <a:t/>
            </a:r>
            <a:br>
              <a:rPr lang="en-US" dirty="0" smtClean="0"/>
            </a:br>
            <a:r>
              <a:rPr lang="en-US" dirty="0" smtClean="0"/>
              <a:t>Setup. </a:t>
            </a:r>
            <a:r>
              <a:rPr lang="en-US" b="0" dirty="0" smtClean="0"/>
              <a:t>Cloud computing, the command line, and tool installation</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9" name="Picture 8"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22297"/>
          </a:xfrm>
        </p:spPr>
        <p:txBody>
          <a:bodyPr>
            <a:normAutofit fontScale="90000"/>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0939681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0333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109985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672512"/>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419519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678677"/>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40290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697173"/>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60849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5567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491779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12562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760053"/>
          </a:xfrm>
        </p:spPr>
        <p:txBody>
          <a:bodyPr>
            <a:normAutofit fontScale="90000"/>
          </a:bodyPr>
          <a:lstStyle/>
          <a:p>
            <a:r>
              <a:rPr lang="en-US" sz="2400" dirty="0"/>
              <a:t>I can not log into my EC2 instance, what might have gone wrong</a:t>
            </a:r>
            <a:r>
              <a:rPr lang="en-US" sz="2400" dirty="0" smtClean="0"/>
              <a:t>?</a:t>
            </a:r>
            <a:endParaRPr lang="en-US" sz="24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326912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5"/>
            <a:ext cx="8839200" cy="853519"/>
          </a:xfrm>
        </p:spPr>
        <p:txBody>
          <a:bodyPr>
            <a:normAutofit fontScale="90000"/>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924726" y="960566"/>
            <a:ext cx="6732006" cy="4125288"/>
          </a:xfrm>
        </p:spPr>
      </p:pic>
      <p:sp>
        <p:nvSpPr>
          <p:cNvPr id="5" name="TextBox 4"/>
          <p:cNvSpPr txBox="1"/>
          <p:nvPr/>
        </p:nvSpPr>
        <p:spPr>
          <a:xfrm>
            <a:off x="251421" y="536877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25084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5685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1267147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73982"/>
            <a:ext cx="8839200" cy="721327"/>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http://pmbio.org/module-01-setup/0001/02/01/AWS_Intro</a:t>
            </a:r>
            <a:r>
              <a:rPr lang="en-US" dirty="0" smtClean="0">
                <a:hlinkClick r:id="rId2"/>
              </a:rPr>
              <a:t>/</a:t>
            </a:r>
            <a:r>
              <a:rPr lang="en-US" dirty="0" smtClean="0"/>
              <a:t> </a:t>
            </a:r>
          </a:p>
          <a:p>
            <a:pPr marL="0" indent="0" algn="ctr">
              <a:buNone/>
            </a:pPr>
            <a:endParaRPr lang="en-US" dirty="0" smtClean="0">
              <a:hlinkClick r:id=""/>
            </a:endParaRPr>
          </a:p>
          <a:p>
            <a:pPr marL="0" indent="0" algn="ctr">
              <a:buNone/>
            </a:pPr>
            <a:r>
              <a:rPr lang="en-US" dirty="0" smtClean="0">
                <a:hlinkClick r:id=""/>
              </a:rPr>
              <a:t>http</a:t>
            </a:r>
            <a:r>
              <a:rPr lang="en-US" dirty="0">
                <a:hlinkClick r:id="rId3"/>
              </a:rPr>
              <a:t>://aws.amazon.com/console</a:t>
            </a:r>
            <a:r>
              <a:rPr lang="en-US" dirty="0" smtClean="0">
                <a:hlinkClick r:id="rId3"/>
              </a:rPr>
              <a:t>/</a:t>
            </a:r>
            <a:endParaRPr lang="en-US" dirty="0" smtClean="0"/>
          </a:p>
        </p:txBody>
      </p:sp>
    </p:spTree>
    <p:extLst>
      <p:ext uri="{BB962C8B-B14F-4D97-AF65-F5344CB8AC3E}">
        <p14:creationId xmlns:p14="http://schemas.microsoft.com/office/powerpoint/2010/main" val="12691279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692694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534887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the AWS EC2 console</a:t>
            </a:r>
            <a:endParaRPr lang="en-US" dirty="0"/>
          </a:p>
        </p:txBody>
      </p:sp>
      <p:sp>
        <p:nvSpPr>
          <p:cNvPr id="3" name="Content Placeholder 2"/>
          <p:cNvSpPr>
            <a:spLocks noGrp="1"/>
          </p:cNvSpPr>
          <p:nvPr>
            <p:ph idx="1"/>
          </p:nvPr>
        </p:nvSpPr>
        <p:spPr/>
        <p:txBody>
          <a:bodyPr/>
          <a:lstStyle/>
          <a:p>
            <a:r>
              <a:rPr lang="en-US" dirty="0" smtClean="0"/>
              <a:t>Walk through the process by which each student instance was created</a:t>
            </a:r>
          </a:p>
          <a:p>
            <a:endParaRPr lang="en-US" dirty="0"/>
          </a:p>
          <a:p>
            <a:endParaRPr lang="en-US" dirty="0" smtClean="0"/>
          </a:p>
          <a:p>
            <a:endParaRPr lang="en-US" dirty="0"/>
          </a:p>
          <a:p>
            <a:pPr marL="0" indent="0" algn="ctr">
              <a:buNone/>
            </a:pPr>
            <a:r>
              <a:rPr lang="en-US" dirty="0" err="1" smtClean="0">
                <a:solidFill>
                  <a:srgbClr val="0000FF"/>
                </a:solidFill>
              </a:rPr>
              <a:t>connect.wustl.edu</a:t>
            </a:r>
            <a:r>
              <a:rPr lang="en-US" dirty="0" smtClean="0">
                <a:solidFill>
                  <a:srgbClr val="0000FF"/>
                </a:solidFill>
              </a:rPr>
              <a:t>/</a:t>
            </a:r>
            <a:r>
              <a:rPr lang="en-US" dirty="0" err="1" smtClean="0">
                <a:solidFill>
                  <a:srgbClr val="0000FF"/>
                </a:solidFill>
              </a:rPr>
              <a:t>awsconsole</a:t>
            </a:r>
            <a:r>
              <a:rPr lang="en-US" dirty="0" smtClean="0">
                <a:solidFill>
                  <a:srgbClr val="0000FF"/>
                </a:solidFill>
              </a:rPr>
              <a:t> </a:t>
            </a:r>
            <a:endParaRPr lang="en-US" dirty="0">
              <a:solidFill>
                <a:srgbClr val="0000FF"/>
              </a:solidFill>
            </a:endParaRPr>
          </a:p>
        </p:txBody>
      </p:sp>
    </p:spTree>
    <p:extLst>
      <p:ext uri="{BB962C8B-B14F-4D97-AF65-F5344CB8AC3E}">
        <p14:creationId xmlns:p14="http://schemas.microsoft.com/office/powerpoint/2010/main" val="3496535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normAutofit fontScale="90000"/>
          </a:bodyPr>
          <a:lstStyle/>
          <a:p>
            <a:pPr algn="ctr"/>
            <a:r>
              <a:rPr lang="en-US" dirty="0" smtClean="0">
                <a:ea typeface="ＭＳ Ｐゴシック" charset="0"/>
              </a:rPr>
              <a:t>Logging into Amazon AWS</a:t>
            </a:r>
            <a:br>
              <a:rPr lang="en-US" dirty="0" smtClean="0">
                <a:ea typeface="ＭＳ Ｐゴシック" charset="0"/>
              </a:rPr>
            </a:br>
            <a:r>
              <a:rPr lang="en-US" dirty="0" smtClean="0">
                <a:ea typeface="ＭＳ Ｐゴシック" charset="0"/>
              </a:rPr>
              <a:t/>
            </a:r>
            <a:br>
              <a:rPr lang="en-US" dirty="0" smtClean="0">
                <a:ea typeface="ＭＳ Ｐゴシック" charset="0"/>
              </a:rPr>
            </a:br>
            <a:r>
              <a:rPr lang="en-US" b="0" dirty="0" smtClean="0">
                <a:ea typeface="ＭＳ Ｐゴシック" charset="0"/>
              </a:rPr>
              <a:t>(each student will be assigned their own cloud compute instance and unique number)</a:t>
            </a:r>
            <a:endParaRPr lang="en-US" b="0" dirty="0">
              <a:ea typeface="ＭＳ Ｐゴシック" charset="0"/>
            </a:endParaRPr>
          </a:p>
        </p:txBody>
      </p:sp>
    </p:spTree>
    <p:extLst>
      <p:ext uri="{BB962C8B-B14F-4D97-AF65-F5344CB8AC3E}">
        <p14:creationId xmlns:p14="http://schemas.microsoft.com/office/powerpoint/2010/main" val="227123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842149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216096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0-19 at 4.0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29" y="1239202"/>
            <a:ext cx="7206828" cy="4340292"/>
          </a:xfrm>
          <a:prstGeom prst="rect">
            <a:avLst/>
          </a:prstGeom>
        </p:spPr>
      </p:pic>
      <p:sp>
        <p:nvSpPr>
          <p:cNvPr id="26626" name="Title 1"/>
          <p:cNvSpPr>
            <a:spLocks noGrp="1"/>
          </p:cNvSpPr>
          <p:nvPr>
            <p:ph type="title"/>
          </p:nvPr>
        </p:nvSpPr>
        <p:spPr>
          <a:xfrm>
            <a:off x="152400" y="44624"/>
            <a:ext cx="8839200" cy="756850"/>
          </a:xfrm>
        </p:spPr>
        <p:txBody>
          <a:bodyPr>
            <a:noAutofit/>
          </a:bodyPr>
          <a:lstStyle/>
          <a:p>
            <a:r>
              <a:rPr lang="en-US" sz="2500" dirty="0">
                <a:ea typeface="ＭＳ Ｐゴシック" charset="0"/>
              </a:rPr>
              <a:t>Creating a working </a:t>
            </a:r>
            <a:r>
              <a:rPr lang="en-US" sz="2500" dirty="0" smtClean="0">
                <a:ea typeface="ＭＳ Ｐゴシック" charset="0"/>
              </a:rPr>
              <a:t>directory on your laptop called ‘</a:t>
            </a:r>
            <a:r>
              <a:rPr lang="en-US" sz="2500" dirty="0" err="1" smtClean="0">
                <a:ea typeface="ＭＳ Ｐゴシック" charset="0"/>
              </a:rPr>
              <a:t>pmbio</a:t>
            </a:r>
            <a:r>
              <a:rPr lang="en-US" sz="2500" dirty="0" smtClean="0">
                <a:ea typeface="ＭＳ Ｐゴシック" charset="0"/>
              </a:rPr>
              <a:t>’</a:t>
            </a:r>
            <a:endParaRPr lang="en-US" sz="2500" dirty="0">
              <a:ea typeface="ＭＳ Ｐゴシック" charset="0"/>
            </a:endParaRPr>
          </a:p>
        </p:txBody>
      </p:sp>
      <p:sp>
        <p:nvSpPr>
          <p:cNvPr id="2" name="TextBox 1"/>
          <p:cNvSpPr txBox="1"/>
          <p:nvPr/>
        </p:nvSpPr>
        <p:spPr>
          <a:xfrm>
            <a:off x="6545254" y="5346858"/>
            <a:ext cx="1547118" cy="646331"/>
          </a:xfrm>
          <a:prstGeom prst="rect">
            <a:avLst/>
          </a:prstGeom>
          <a:noFill/>
        </p:spPr>
        <p:txBody>
          <a:bodyPr wrap="none" rtlCol="0">
            <a:spAutoFit/>
          </a:bodyPr>
          <a:lstStyle/>
          <a:p>
            <a:r>
              <a:rPr lang="en-US" b="1" dirty="0" err="1" smtClean="0"/>
              <a:t>mkdir</a:t>
            </a:r>
            <a:r>
              <a:rPr lang="en-US" b="1" dirty="0" smtClean="0"/>
              <a:t> </a:t>
            </a:r>
            <a:r>
              <a:rPr lang="en-US" b="1" dirty="0" err="1" smtClean="0"/>
              <a:t>pmbio</a:t>
            </a:r>
            <a:endParaRPr lang="en-US" b="1" dirty="0" smtClean="0"/>
          </a:p>
          <a:p>
            <a:r>
              <a:rPr lang="en-US" b="1" dirty="0" smtClean="0"/>
              <a:t>cd </a:t>
            </a:r>
            <a:r>
              <a:rPr lang="en-US" b="1" dirty="0" err="1" smtClean="0"/>
              <a:t>pmbio</a:t>
            </a:r>
            <a:endParaRPr lang="en-US" b="1" dirty="0"/>
          </a:p>
        </p:txBody>
      </p:sp>
    </p:spTree>
    <p:extLst>
      <p:ext uri="{BB962C8B-B14F-4D97-AF65-F5344CB8AC3E}">
        <p14:creationId xmlns:p14="http://schemas.microsoft.com/office/powerpoint/2010/main" val="405914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 the course SSH key file</a:t>
            </a:r>
            <a:endParaRPr lang="en-US" dirty="0"/>
          </a:p>
        </p:txBody>
      </p:sp>
      <p:sp>
        <p:nvSpPr>
          <p:cNvPr id="3" name="Content Placeholder 2"/>
          <p:cNvSpPr>
            <a:spLocks noGrp="1"/>
          </p:cNvSpPr>
          <p:nvPr>
            <p:ph idx="1"/>
          </p:nvPr>
        </p:nvSpPr>
        <p:spPr/>
        <p:txBody>
          <a:bodyPr/>
          <a:lstStyle/>
          <a:p>
            <a:r>
              <a:rPr lang="en-US" dirty="0" smtClean="0"/>
              <a:t>NOTE for Mac users.  You will need to use a “.</a:t>
            </a:r>
            <a:r>
              <a:rPr lang="en-US" dirty="0" err="1" smtClean="0"/>
              <a:t>pem</a:t>
            </a:r>
            <a:r>
              <a:rPr lang="en-US" dirty="0" smtClean="0"/>
              <a:t>” file</a:t>
            </a:r>
          </a:p>
          <a:p>
            <a:r>
              <a:rPr lang="en-US" b="1" dirty="0" smtClean="0"/>
              <a:t>NOTE for Windows Users</a:t>
            </a:r>
            <a:r>
              <a:rPr lang="en-US" dirty="0" smtClean="0"/>
              <a:t>.  You will need to use a “.</a:t>
            </a:r>
            <a:r>
              <a:rPr lang="en-US" dirty="0" err="1" smtClean="0"/>
              <a:t>ppk</a:t>
            </a:r>
            <a:r>
              <a:rPr lang="en-US" dirty="0" smtClean="0"/>
              <a:t>” file instead. </a:t>
            </a:r>
          </a:p>
          <a:p>
            <a:pPr lvl="1"/>
            <a:r>
              <a:rPr lang="en-US" dirty="0" smtClean="0"/>
              <a:t>This is created from the “.</a:t>
            </a:r>
            <a:r>
              <a:rPr lang="en-US" dirty="0" err="1" smtClean="0"/>
              <a:t>pem</a:t>
            </a:r>
            <a:r>
              <a:rPr lang="en-US" dirty="0" smtClean="0"/>
              <a:t>” file.</a:t>
            </a:r>
          </a:p>
          <a:p>
            <a:pPr lvl="1"/>
            <a:r>
              <a:rPr lang="en-US" dirty="0">
                <a:hlinkClick r:id="rId2"/>
              </a:rPr>
              <a:t>https://aws.amazon.com/premiumsupport/knowledge-center/convert-pem-file-into-ppk</a:t>
            </a:r>
            <a:r>
              <a:rPr lang="en-US" dirty="0" smtClean="0">
                <a:hlinkClick r:id="rId2"/>
              </a:rPr>
              <a:t>/</a:t>
            </a:r>
            <a:r>
              <a:rPr lang="en-US" dirty="0" smtClean="0"/>
              <a:t> </a:t>
            </a:r>
          </a:p>
          <a:p>
            <a:endParaRPr lang="en-US" dirty="0" smtClean="0"/>
          </a:p>
          <a:p>
            <a:r>
              <a:rPr lang="en-US" dirty="0" smtClean="0"/>
              <a:t>Both of these key files will be emailed to you</a:t>
            </a:r>
          </a:p>
          <a:p>
            <a:pPr lvl="1"/>
            <a:r>
              <a:rPr lang="en-US" dirty="0" smtClean="0"/>
              <a:t>“</a:t>
            </a:r>
            <a:r>
              <a:rPr lang="en-US" dirty="0" err="1" smtClean="0"/>
              <a:t>pmbio.pem</a:t>
            </a:r>
            <a:r>
              <a:rPr lang="en-US" dirty="0" smtClean="0"/>
              <a:t>” and “</a:t>
            </a:r>
            <a:r>
              <a:rPr lang="en-US" dirty="0" err="1" smtClean="0"/>
              <a:t>pmbio.ppk</a:t>
            </a:r>
            <a:r>
              <a:rPr lang="en-US" dirty="0" smtClean="0"/>
              <a:t>”</a:t>
            </a:r>
          </a:p>
          <a:p>
            <a:endParaRPr lang="en-US" dirty="0" smtClean="0"/>
          </a:p>
          <a:p>
            <a:r>
              <a:rPr lang="en-US" dirty="0" smtClean="0"/>
              <a:t>The SSH key file will be used to securely login to your student instance on the cloud</a:t>
            </a:r>
            <a:endParaRPr lang="en-US" dirty="0"/>
          </a:p>
        </p:txBody>
      </p:sp>
    </p:spTree>
    <p:extLst>
      <p:ext uri="{BB962C8B-B14F-4D97-AF65-F5344CB8AC3E}">
        <p14:creationId xmlns:p14="http://schemas.microsoft.com/office/powerpoint/2010/main" val="25773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2"/>
            <a:ext cx="8636001" cy="678341"/>
          </a:xfrm>
        </p:spPr>
        <p:txBody>
          <a:bodyPr/>
          <a:lstStyle/>
          <a:p>
            <a:r>
              <a:rPr lang="en-US" dirty="0" smtClean="0"/>
              <a:t>Learning objectives of module 01: Setup</a:t>
            </a:r>
            <a:endParaRPr lang="en-US" dirty="0"/>
          </a:p>
        </p:txBody>
      </p:sp>
      <p:sp>
        <p:nvSpPr>
          <p:cNvPr id="3" name="Content Placeholder 2"/>
          <p:cNvSpPr>
            <a:spLocks noGrp="1"/>
          </p:cNvSpPr>
          <p:nvPr>
            <p:ph idx="1"/>
          </p:nvPr>
        </p:nvSpPr>
        <p:spPr/>
        <p:txBody>
          <a:bodyPr>
            <a:normAutofit lnSpcReduction="10000"/>
          </a:bodyPr>
          <a:lstStyle/>
          <a:p>
            <a:r>
              <a:rPr lang="en-US" b="1" dirty="0" smtClean="0"/>
              <a:t>Key concepts</a:t>
            </a:r>
            <a:r>
              <a:rPr lang="en-US" dirty="0"/>
              <a:t>: Cloud computing, UNIX/Linux OS, bioinformatics tool installation</a:t>
            </a:r>
          </a:p>
          <a:p>
            <a:endParaRPr lang="en-US" dirty="0" smtClean="0"/>
          </a:p>
          <a:p>
            <a:r>
              <a:rPr lang="en-US" dirty="0" smtClean="0"/>
              <a:t>Start a </a:t>
            </a:r>
            <a:r>
              <a:rPr lang="en-US" dirty="0"/>
              <a:t>cloud compute instance and log into </a:t>
            </a:r>
            <a:r>
              <a:rPr lang="en-US" dirty="0" smtClean="0"/>
              <a:t>it</a:t>
            </a:r>
            <a:endParaRPr lang="en-US" dirty="0"/>
          </a:p>
          <a:p>
            <a:r>
              <a:rPr lang="en-US" dirty="0"/>
              <a:t>Become familiar with basic Linux terminal commands (the “command line”</a:t>
            </a:r>
            <a:r>
              <a:rPr lang="en-US" dirty="0" smtClean="0"/>
              <a:t>)</a:t>
            </a:r>
            <a:endParaRPr lang="en-US" dirty="0"/>
          </a:p>
          <a:p>
            <a:r>
              <a:rPr lang="en-US" dirty="0"/>
              <a:t>Install bioinformatics tools that will be used for genomics </a:t>
            </a:r>
            <a:r>
              <a:rPr lang="en-US" dirty="0" smtClean="0"/>
              <a:t>analysis</a:t>
            </a:r>
          </a:p>
          <a:p>
            <a:endParaRPr lang="en-US" dirty="0" smtClean="0"/>
          </a:p>
          <a:p>
            <a:r>
              <a:rPr lang="en-US" dirty="0"/>
              <a:t>Navigation of the course website and other online learning resources</a:t>
            </a:r>
          </a:p>
          <a:p>
            <a:pPr lvl="1"/>
            <a:r>
              <a:rPr lang="en-US" dirty="0">
                <a:hlinkClick r:id="rId2"/>
              </a:rPr>
              <a:t>www.pmbio.org</a:t>
            </a:r>
            <a:r>
              <a:rPr lang="en-US" dirty="0"/>
              <a:t> </a:t>
            </a:r>
          </a:p>
          <a:p>
            <a:pPr lvl="1"/>
            <a:r>
              <a:rPr lang="en-US" dirty="0"/>
              <a:t>Other resources: </a:t>
            </a:r>
            <a:r>
              <a:rPr lang="en-US" dirty="0">
                <a:hlinkClick r:id="rId3"/>
              </a:rPr>
              <a:t>www.genviz.org</a:t>
            </a:r>
            <a:r>
              <a:rPr lang="en-US" dirty="0"/>
              <a:t>, </a:t>
            </a:r>
            <a:r>
              <a:rPr lang="en-US" dirty="0">
                <a:hlinkClick r:id="rId4"/>
              </a:rPr>
              <a:t>www.rnabio.org</a:t>
            </a:r>
            <a:r>
              <a:rPr lang="en-US" dirty="0"/>
              <a:t>, </a:t>
            </a:r>
            <a:r>
              <a:rPr lang="en-US" dirty="0">
                <a:hlinkClick r:id="rId5"/>
              </a:rPr>
              <a:t>www.biostars.org</a:t>
            </a:r>
            <a:r>
              <a:rPr lang="en-US" dirty="0"/>
              <a:t>   </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1750675" cy="369332"/>
          </a:xfrm>
          <a:prstGeom prst="rect">
            <a:avLst/>
          </a:prstGeom>
          <a:noFill/>
        </p:spPr>
        <p:txBody>
          <a:bodyPr wrap="none" rtlCol="0">
            <a:spAutoFit/>
          </a:bodyPr>
          <a:lstStyle/>
          <a:p>
            <a:r>
              <a:rPr lang="en-US" dirty="0"/>
              <a:t>c</a:t>
            </a:r>
            <a:r>
              <a:rPr lang="en-US" dirty="0" smtClean="0"/>
              <a:t>at </a:t>
            </a:r>
            <a:r>
              <a:rPr lang="en-US" dirty="0" err="1" smtClean="0"/>
              <a:t>pmbio.pem</a:t>
            </a:r>
            <a:endParaRPr lang="en-US" dirty="0"/>
          </a:p>
        </p:txBody>
      </p:sp>
      <p:sp>
        <p:nvSpPr>
          <p:cNvPr id="3" name="TextBox 2"/>
          <p:cNvSpPr txBox="1"/>
          <p:nvPr/>
        </p:nvSpPr>
        <p:spPr>
          <a:xfrm>
            <a:off x="5400398" y="2207147"/>
            <a:ext cx="1094182" cy="307777"/>
          </a:xfrm>
          <a:prstGeom prst="rect">
            <a:avLst/>
          </a:prstGeom>
          <a:solidFill>
            <a:schemeClr val="bg1"/>
          </a:solidFill>
        </p:spPr>
        <p:txBody>
          <a:bodyPr wrap="none" rtlCol="0">
            <a:spAutoFit/>
          </a:bodyPr>
          <a:lstStyle/>
          <a:p>
            <a:r>
              <a:rPr lang="en-US" sz="1400" dirty="0" err="1"/>
              <a:t>p</a:t>
            </a:r>
            <a:r>
              <a:rPr lang="en-US" sz="1400" dirty="0" err="1" smtClean="0"/>
              <a:t>mbio.pem</a:t>
            </a:r>
            <a:endParaRPr lang="en-US" sz="1400" dirty="0"/>
          </a:p>
        </p:txBody>
      </p:sp>
      <p:sp>
        <p:nvSpPr>
          <p:cNvPr id="6" name="TextBox 5"/>
          <p:cNvSpPr txBox="1"/>
          <p:nvPr/>
        </p:nvSpPr>
        <p:spPr>
          <a:xfrm>
            <a:off x="3407435" y="2421199"/>
            <a:ext cx="1228672" cy="276999"/>
          </a:xfrm>
          <a:prstGeom prst="rect">
            <a:avLst/>
          </a:prstGeom>
          <a:solidFill>
            <a:schemeClr val="bg1"/>
          </a:solidFill>
        </p:spPr>
        <p:txBody>
          <a:bodyPr wrap="none" rtlCol="0">
            <a:spAutoFit/>
          </a:bodyPr>
          <a:lstStyle/>
          <a:p>
            <a:r>
              <a:rPr lang="en-US" sz="1200" dirty="0" smtClean="0"/>
              <a:t>cat </a:t>
            </a:r>
            <a:r>
              <a:rPr lang="en-US" sz="1200" dirty="0" err="1" smtClean="0"/>
              <a:t>pmbio.pem</a:t>
            </a:r>
            <a:endParaRPr lang="en-US" sz="1200" dirty="0"/>
          </a:p>
        </p:txBody>
      </p:sp>
    </p:spTree>
    <p:extLst>
      <p:ext uri="{BB962C8B-B14F-4D97-AF65-F5344CB8AC3E}">
        <p14:creationId xmlns:p14="http://schemas.microsoft.com/office/powerpoint/2010/main" val="18578296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pmbio.pem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600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769355"/>
          </a:xfrm>
        </p:spPr>
        <p:txBody>
          <a:bodyPr>
            <a:noAutofit/>
          </a:bodyPr>
          <a:lstStyle/>
          <a:p>
            <a:r>
              <a:rPr lang="en-US" sz="2400" dirty="0">
                <a:ea typeface="ＭＳ Ｐゴシック" charset="0"/>
              </a:rPr>
              <a:t>Changing file permissions of your ‘key’ </a:t>
            </a:r>
            <a:r>
              <a:rPr lang="en-US" sz="2400" dirty="0" smtClean="0">
                <a:ea typeface="ＭＳ Ｐゴシック" charset="0"/>
              </a:rPr>
              <a:t>file (Mac/Linux)</a:t>
            </a:r>
            <a:endParaRPr lang="en-US" sz="2400" dirty="0">
              <a:ea typeface="ＭＳ Ｐゴシック" charset="0"/>
            </a:endParaRPr>
          </a:p>
        </p:txBody>
      </p:sp>
    </p:spTree>
    <p:extLst>
      <p:ext uri="{BB962C8B-B14F-4D97-AF65-F5344CB8AC3E}">
        <p14:creationId xmlns:p14="http://schemas.microsoft.com/office/powerpoint/2010/main" val="41508894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 (Mac/Linux)</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err="1" smtClean="0"/>
              <a:t>pmbio</a:t>
            </a:r>
            <a:endParaRPr lang="en-CA" dirty="0" smtClean="0"/>
          </a:p>
          <a:p>
            <a:pPr>
              <a:buClrTx/>
              <a:buFontTx/>
              <a:buNone/>
              <a:defRPr/>
            </a:pPr>
            <a:r>
              <a:rPr lang="en-CA" dirty="0" err="1" smtClean="0"/>
              <a:t>chmod</a:t>
            </a:r>
            <a:r>
              <a:rPr lang="en-CA" dirty="0" smtClean="0"/>
              <a:t> 600 </a:t>
            </a:r>
            <a:r>
              <a:rPr lang="en-CA" dirty="0" err="1" smtClean="0"/>
              <a:t>pmbio.pem</a:t>
            </a:r>
            <a:endParaRPr lang="en-CA" dirty="0" smtClean="0"/>
          </a:p>
          <a:p>
            <a:pPr>
              <a:buClrTx/>
              <a:buFontTx/>
              <a:buNone/>
              <a:defRPr/>
            </a:pPr>
            <a:r>
              <a:rPr lang="en-CA" dirty="0" err="1"/>
              <a:t>s</a:t>
            </a:r>
            <a:r>
              <a:rPr lang="en-CA" dirty="0" err="1" smtClean="0"/>
              <a:t>sh</a:t>
            </a:r>
            <a:r>
              <a:rPr lang="en-CA" dirty="0" smtClean="0"/>
              <a:t> </a:t>
            </a:r>
            <a:r>
              <a:rPr lang="mr-IN" dirty="0" smtClean="0"/>
              <a:t>–</a:t>
            </a:r>
            <a:r>
              <a:rPr lang="en-CA" dirty="0" err="1" smtClean="0"/>
              <a:t>i</a:t>
            </a:r>
            <a:r>
              <a:rPr lang="en-CA" dirty="0" smtClean="0"/>
              <a:t> </a:t>
            </a:r>
            <a:r>
              <a:rPr lang="en-CA" dirty="0" err="1" smtClean="0"/>
              <a:t>pmbio.pem</a:t>
            </a:r>
            <a:r>
              <a:rPr lang="en-CA" dirty="0" smtClean="0"/>
              <a:t> </a:t>
            </a:r>
            <a:r>
              <a:rPr lang="en-CA" dirty="0" err="1" smtClean="0"/>
              <a:t>ubuntu</a:t>
            </a:r>
            <a:r>
              <a:rPr lang="en-CA" dirty="0" smtClean="0"/>
              <a:t>@[YOUR PUBLIC IP]</a:t>
            </a:r>
          </a:p>
        </p:txBody>
      </p:sp>
    </p:spTree>
    <p:extLst>
      <p:ext uri="{BB962C8B-B14F-4D97-AF65-F5344CB8AC3E}">
        <p14:creationId xmlns:p14="http://schemas.microsoft.com/office/powerpoint/2010/main" val="20107885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a:t>
            </a:r>
            <a:r>
              <a:rPr lang="en-US" dirty="0" smtClean="0">
                <a:ea typeface="ＭＳ Ｐゴシック" charset="0"/>
              </a:rPr>
              <a:t>(Windows)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1" name="TextBox 10"/>
          <p:cNvSpPr txBox="1"/>
          <p:nvPr/>
        </p:nvSpPr>
        <p:spPr>
          <a:xfrm>
            <a:off x="4597266" y="1144996"/>
            <a:ext cx="3199126" cy="369332"/>
          </a:xfrm>
          <a:prstGeom prst="rect">
            <a:avLst/>
          </a:prstGeom>
          <a:noFill/>
        </p:spPr>
        <p:txBody>
          <a:bodyPr wrap="none" rtlCol="0">
            <a:spAutoFit/>
          </a:bodyPr>
          <a:lstStyle/>
          <a:p>
            <a:r>
              <a:rPr lang="en-US" dirty="0" smtClean="0"/>
              <a:t>Browse to the </a:t>
            </a:r>
            <a:r>
              <a:rPr lang="en-US" dirty="0" err="1" smtClean="0"/>
              <a:t>pmbio.ppk</a:t>
            </a:r>
            <a:r>
              <a:rPr lang="en-US" dirty="0" smtClean="0"/>
              <a:t> file</a:t>
            </a:r>
            <a:endParaRPr lang="en-US"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09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smtClean="0"/>
              <a:t>Enter the user name ‘</a:t>
            </a:r>
            <a:r>
              <a:rPr lang="en-US" dirty="0" err="1" smtClean="0"/>
              <a:t>ubuntu</a:t>
            </a:r>
            <a:r>
              <a:rPr lang="en-US" dirty="0" smtClean="0"/>
              <a:t>’</a:t>
            </a:r>
            <a:endParaRPr lang="en-US" dirty="0"/>
          </a:p>
        </p:txBody>
      </p:sp>
      <p:sp>
        <p:nvSpPr>
          <p:cNvPr id="10" name="TextBox 9"/>
          <p:cNvSpPr txBox="1"/>
          <p:nvPr/>
        </p:nvSpPr>
        <p:spPr>
          <a:xfrm>
            <a:off x="4597266" y="1144996"/>
            <a:ext cx="3561943" cy="646331"/>
          </a:xfrm>
          <a:prstGeom prst="rect">
            <a:avLst/>
          </a:prstGeom>
          <a:noFill/>
        </p:spPr>
        <p:txBody>
          <a:bodyPr wrap="none" rtlCol="0">
            <a:spAutoFit/>
          </a:bodyPr>
          <a:lstStyle/>
          <a:p>
            <a:r>
              <a:rPr lang="en-US" dirty="0" smtClean="0"/>
              <a:t>Enter the host name</a:t>
            </a:r>
          </a:p>
          <a:p>
            <a:r>
              <a:rPr lang="en-US" dirty="0" smtClean="0"/>
              <a:t>(where # is your unique number)</a:t>
            </a:r>
            <a:endParaRPr lang="en-US" dirty="0"/>
          </a:p>
        </p:txBody>
      </p:sp>
      <p:sp>
        <p:nvSpPr>
          <p:cNvPr id="11" name="TextBox 10"/>
          <p:cNvSpPr txBox="1"/>
          <p:nvPr/>
        </p:nvSpPr>
        <p:spPr>
          <a:xfrm>
            <a:off x="6196526" y="2840937"/>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346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0" name="TextBox 9"/>
          <p:cNvSpPr txBox="1"/>
          <p:nvPr/>
        </p:nvSpPr>
        <p:spPr>
          <a:xfrm>
            <a:off x="1703715" y="3618694"/>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13" name="TextBox 12"/>
          <p:cNvSpPr txBox="1"/>
          <p:nvPr/>
        </p:nvSpPr>
        <p:spPr>
          <a:xfrm>
            <a:off x="1701990" y="2827393"/>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Tree>
    <p:extLst>
      <p:ext uri="{BB962C8B-B14F-4D97-AF65-F5344CB8AC3E}">
        <p14:creationId xmlns:p14="http://schemas.microsoft.com/office/powerpoint/2010/main" val="160598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628959"/>
          </a:xfrm>
        </p:spPr>
        <p:txBody>
          <a:bodyPr>
            <a:normAutofit fontScale="90000"/>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893546"/>
            <a:ext cx="3749744" cy="369332"/>
          </a:xfrm>
          <a:prstGeom prst="rect">
            <a:avLst/>
          </a:prstGeom>
          <a:noFill/>
        </p:spPr>
        <p:txBody>
          <a:bodyPr wrap="none" rtlCol="0">
            <a:spAutoFit/>
          </a:bodyPr>
          <a:lstStyle/>
          <a:p>
            <a:r>
              <a:rPr lang="en-US" b="1" dirty="0"/>
              <a:t>http:/</a:t>
            </a:r>
            <a:r>
              <a:rPr lang="en-US" b="1" dirty="0" smtClean="0"/>
              <a:t>/[YOUR PUBLIC DNS OR IP]/</a:t>
            </a:r>
            <a:endParaRPr lang="en-US" b="1"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28496790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646331"/>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a:t>
            </a:r>
            <a:endParaRPr lang="en-US" dirty="0"/>
          </a:p>
        </p:txBody>
      </p:sp>
    </p:spTree>
    <p:extLst>
      <p:ext uri="{BB962C8B-B14F-4D97-AF65-F5344CB8AC3E}">
        <p14:creationId xmlns:p14="http://schemas.microsoft.com/office/powerpoint/2010/main" val="37577375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7"/>
            <a:ext cx="8839200" cy="816132"/>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laptop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t>
            </a:r>
            <a:r>
              <a:rPr lang="en-US" dirty="0" smtClean="0">
                <a:ea typeface="ＭＳ Ｐゴシック" charset="0"/>
              </a:rPr>
              <a:t>AWS</a:t>
            </a:r>
          </a:p>
          <a:p>
            <a:endParaRPr lang="en-US" dirty="0">
              <a:ea typeface="ＭＳ Ｐゴシック" charset="0"/>
            </a:endParaRPr>
          </a:p>
          <a:p>
            <a:r>
              <a:rPr lang="en-US" dirty="0" smtClean="0">
                <a:ea typeface="ＭＳ Ｐゴシック" charset="0"/>
              </a:rPr>
              <a:t>The next step is to login to your linux machine on AWS and learn the basics of a linux command line</a:t>
            </a:r>
            <a:endParaRPr lang="en-US" dirty="0">
              <a:ea typeface="ＭＳ Ｐゴシック" charset="0"/>
            </a:endParaRPr>
          </a:p>
        </p:txBody>
      </p:sp>
    </p:spTree>
    <p:extLst>
      <p:ext uri="{BB962C8B-B14F-4D97-AF65-F5344CB8AC3E}">
        <p14:creationId xmlns:p14="http://schemas.microsoft.com/office/powerpoint/2010/main" val="754776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linux</a:t>
            </a:r>
            <a:endParaRPr lang="en-US" dirty="0"/>
          </a:p>
        </p:txBody>
      </p:sp>
      <p:sp>
        <p:nvSpPr>
          <p:cNvPr id="3" name="Content Placeholder 2"/>
          <p:cNvSpPr>
            <a:spLocks noGrp="1"/>
          </p:cNvSpPr>
          <p:nvPr>
            <p:ph idx="1"/>
          </p:nvPr>
        </p:nvSpPr>
        <p:spPr/>
        <p:txBody>
          <a:bodyPr/>
          <a:lstStyle/>
          <a:p>
            <a:r>
              <a:rPr lang="en-US" dirty="0"/>
              <a:t>Become familiar with basic Linux terminal commands (the “command line”)</a:t>
            </a:r>
          </a:p>
          <a:p>
            <a:endParaRPr lang="en-US" dirty="0" smtClean="0"/>
          </a:p>
          <a:p>
            <a:r>
              <a:rPr lang="en-US" dirty="0" smtClean="0"/>
              <a:t>One of the first sections in the course is a short crash course on command line linux</a:t>
            </a:r>
            <a:endParaRPr lang="en-US" dirty="0"/>
          </a:p>
        </p:txBody>
      </p:sp>
    </p:spTree>
    <p:extLst>
      <p:ext uri="{BB962C8B-B14F-4D97-AF65-F5344CB8AC3E}">
        <p14:creationId xmlns:p14="http://schemas.microsoft.com/office/powerpoint/2010/main" val="367583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924863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of bioinformatics tools</a:t>
            </a:r>
            <a:endParaRPr lang="en-US" dirty="0"/>
          </a:p>
        </p:txBody>
      </p:sp>
      <p:sp>
        <p:nvSpPr>
          <p:cNvPr id="3" name="Content Placeholder 2"/>
          <p:cNvSpPr>
            <a:spLocks noGrp="1"/>
          </p:cNvSpPr>
          <p:nvPr>
            <p:ph idx="1"/>
          </p:nvPr>
        </p:nvSpPr>
        <p:spPr/>
        <p:txBody>
          <a:bodyPr/>
          <a:lstStyle/>
          <a:p>
            <a:r>
              <a:rPr lang="en-US" dirty="0" smtClean="0"/>
              <a:t>Install </a:t>
            </a:r>
            <a:r>
              <a:rPr lang="en-US" dirty="0"/>
              <a:t>bioinformatics tools that will be used for genomics analysis</a:t>
            </a:r>
          </a:p>
          <a:p>
            <a:endParaRPr lang="en-US" dirty="0"/>
          </a:p>
          <a:p>
            <a:r>
              <a:rPr lang="en-US" dirty="0" smtClean="0"/>
              <a:t>We will use many broadly useful bioinformatics tools in this course</a:t>
            </a:r>
          </a:p>
          <a:p>
            <a:pPr lvl="1"/>
            <a:r>
              <a:rPr lang="en-US" dirty="0" smtClean="0"/>
              <a:t>Installation of most of these tools will be performed by the students</a:t>
            </a:r>
          </a:p>
          <a:p>
            <a:pPr lvl="1"/>
            <a:r>
              <a:rPr lang="en-US" dirty="0" smtClean="0"/>
              <a:t>e.g. </a:t>
            </a:r>
            <a:r>
              <a:rPr lang="en-US" dirty="0" err="1" smtClean="0"/>
              <a:t>samtools</a:t>
            </a:r>
            <a:r>
              <a:rPr lang="en-US" dirty="0" smtClean="0"/>
              <a:t>, </a:t>
            </a:r>
            <a:r>
              <a:rPr lang="en-US" dirty="0" err="1" smtClean="0"/>
              <a:t>picard</a:t>
            </a:r>
            <a:r>
              <a:rPr lang="en-US" dirty="0" smtClean="0"/>
              <a:t>, GATK, BWA, VEP, etc.</a:t>
            </a:r>
          </a:p>
          <a:p>
            <a:endParaRPr lang="en-US" dirty="0"/>
          </a:p>
        </p:txBody>
      </p:sp>
    </p:spTree>
    <p:extLst>
      <p:ext uri="{BB962C8B-B14F-4D97-AF65-F5344CB8AC3E}">
        <p14:creationId xmlns:p14="http://schemas.microsoft.com/office/powerpoint/2010/main" val="251007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52400" y="28639"/>
            <a:ext cx="8839200" cy="824268"/>
          </a:xfrm>
        </p:spPr>
        <p:txBody>
          <a:bodyPr>
            <a:noAutofit/>
          </a:bodyPr>
          <a:lstStyle/>
          <a:p>
            <a:r>
              <a:rPr lang="en-US" dirty="0">
                <a:latin typeface="Calibri" charset="0"/>
                <a:ea typeface="ＭＳ Ｐゴシック" charset="0"/>
              </a:rPr>
              <a:t>The most common problems encountered while working on the tutorials</a:t>
            </a:r>
          </a:p>
        </p:txBody>
      </p:sp>
      <p:sp>
        <p:nvSpPr>
          <p:cNvPr id="3" name="Content Placeholder 2"/>
          <p:cNvSpPr>
            <a:spLocks noGrp="1"/>
          </p:cNvSpPr>
          <p:nvPr>
            <p:ph idx="1"/>
          </p:nvPr>
        </p:nvSpPr>
        <p:spPr>
          <a:xfrm>
            <a:off x="152400" y="1177379"/>
            <a:ext cx="8839200" cy="4988471"/>
          </a:xfrm>
        </p:spPr>
        <p:txBody>
          <a:bodyPr>
            <a:normAutofit/>
          </a:bodyPr>
          <a:lstStyle/>
          <a:p>
            <a:pPr marL="342900" lvl="1" indent="-342900">
              <a:buFont typeface="Arial" charset="0"/>
              <a:buChar char="•"/>
              <a:defRPr/>
            </a:pPr>
            <a:r>
              <a:rPr lang="en-US" sz="2800" dirty="0" smtClean="0"/>
              <a:t>Type </a:t>
            </a:r>
            <a:r>
              <a:rPr lang="en-US" sz="2800" dirty="0"/>
              <a:t>short commands carefully if you </a:t>
            </a:r>
            <a:r>
              <a:rPr lang="en-US" sz="2800" dirty="0" smtClean="0"/>
              <a:t>like, </a:t>
            </a:r>
            <a:r>
              <a:rPr lang="en-US" sz="2800" dirty="0"/>
              <a:t>but in order to get through all the steps smoothly, </a:t>
            </a:r>
            <a:r>
              <a:rPr lang="en-US" sz="2800" dirty="0" smtClean="0"/>
              <a:t>it is safer </a:t>
            </a:r>
            <a:r>
              <a:rPr lang="en-US" sz="2800" dirty="0"/>
              <a:t>to copy and </a:t>
            </a:r>
            <a:r>
              <a:rPr lang="en-US" sz="2800" dirty="0" smtClean="0"/>
              <a:t>paste long commands</a:t>
            </a:r>
          </a:p>
          <a:p>
            <a:pPr>
              <a:defRPr/>
            </a:pPr>
            <a:r>
              <a:rPr lang="en-US" dirty="0" smtClean="0"/>
              <a:t>Copy/Paste errors</a:t>
            </a:r>
          </a:p>
          <a:p>
            <a:pPr lvl="1">
              <a:defRPr/>
            </a:pPr>
            <a:r>
              <a:rPr lang="en-US" dirty="0" smtClean="0"/>
              <a:t>Learn the short cuts for copying/pasting on your system and use them (e.g. &lt;command&gt;&lt;c&gt; &amp; &lt;command&gt;&lt;v&gt; on Mac)</a:t>
            </a:r>
          </a:p>
          <a:p>
            <a:pPr lvl="1">
              <a:defRPr/>
            </a:pPr>
            <a:r>
              <a:rPr lang="en-US" dirty="0" smtClean="0"/>
              <a:t>Make sure you copy the entire command.  Watch out for commands that span across multiple lines</a:t>
            </a:r>
          </a:p>
          <a:p>
            <a:pPr>
              <a:defRPr/>
            </a:pPr>
            <a:r>
              <a:rPr lang="en-US" dirty="0" smtClean="0"/>
              <a:t>Being in the wrong directory at the wrong time</a:t>
            </a:r>
          </a:p>
          <a:p>
            <a:pPr lvl="1">
              <a:defRPr/>
            </a:pPr>
            <a:r>
              <a:rPr lang="en-US" dirty="0" smtClean="0"/>
              <a:t>The simplest way to avoid this is only change directories as instructed</a:t>
            </a:r>
          </a:p>
          <a:p>
            <a:pPr lvl="1">
              <a:defRPr/>
            </a:pPr>
            <a:r>
              <a:rPr lang="en-US" dirty="0" smtClean="0"/>
              <a:t>If you do change directories to look around, make sure you go back before continuing with commands</a:t>
            </a:r>
          </a:p>
        </p:txBody>
      </p:sp>
    </p:spTree>
    <p:extLst>
      <p:ext uri="{BB962C8B-B14F-4D97-AF65-F5344CB8AC3E}">
        <p14:creationId xmlns:p14="http://schemas.microsoft.com/office/powerpoint/2010/main" val="30391473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Content Placeholder 2"/>
          <p:cNvSpPr>
            <a:spLocks noGrp="1"/>
          </p:cNvSpPr>
          <p:nvPr>
            <p:ph idx="1"/>
          </p:nvPr>
        </p:nvSpPr>
        <p:spPr/>
        <p:txBody>
          <a:bodyPr/>
          <a:lstStyle/>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lgn="ctr">
              <a:buNone/>
            </a:pPr>
            <a:r>
              <a:rPr lang="en-US" sz="3600" dirty="0" smtClean="0">
                <a:hlinkClick r:id="rId2"/>
              </a:rPr>
              <a:t>www.pmbio.org</a:t>
            </a:r>
            <a:endParaRPr lang="en-US" sz="3600" dirty="0"/>
          </a:p>
        </p:txBody>
      </p:sp>
    </p:spTree>
    <p:extLst>
      <p:ext uri="{BB962C8B-B14F-4D97-AF65-F5344CB8AC3E}">
        <p14:creationId xmlns:p14="http://schemas.microsoft.com/office/powerpoint/2010/main" val="251007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40793"/>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37679793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75983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3920028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763016"/>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1454787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6585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28462"/>
          </a:xfrm>
        </p:spPr>
        <p:txBody>
          <a:bodyPr>
            <a:normAutofit fontScale="90000"/>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a:t>
            </a:r>
            <a:r>
              <a:rPr lang="en-US" dirty="0" smtClean="0">
                <a:ea typeface="ＭＳ Ｐゴシック" charset="0"/>
              </a:rPr>
              <a:t>necessarily cheap</a:t>
            </a:r>
            <a:r>
              <a:rPr lang="en-US" dirty="0">
                <a:ea typeface="ＭＳ Ｐゴシック" charset="0"/>
              </a:rPr>
              <a:t>!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13730137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1333</TotalTime>
  <Words>2607</Words>
  <Application>Microsoft Macintosh PowerPoint</Application>
  <PresentationFormat>On-screen Show (4:3)</PresentationFormat>
  <Paragraphs>282</Paragraphs>
  <Slides>42</Slides>
  <Notes>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MGI_PPT_template_4-3_v1b</vt:lpstr>
      <vt:lpstr>PMBIO Module 01  Setup. Cloud computing, the command line, and tool installation</vt:lpstr>
      <vt:lpstr>PowerPoint Presentation</vt:lpstr>
      <vt:lpstr>Learning objectives of module 01: Setup</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Demonstration of the AWS EC2 console</vt:lpstr>
      <vt:lpstr>Logging into Amazon AWS  (each student will be assigned their own cloud compute instance and unique number)</vt:lpstr>
      <vt:lpstr>Opening a ‘terminal session’ on a Mac</vt:lpstr>
      <vt:lpstr>Add the terminal App to your dock</vt:lpstr>
      <vt:lpstr>Creating a working directory on your laptop called ‘pmbio’</vt:lpstr>
      <vt:lpstr>Obtain the course SSH key file</vt:lpstr>
      <vt:lpstr>Viewing the ‘key’ file once downloaded</vt:lpstr>
      <vt:lpstr>Changing file permissions of your ‘key’ file (Mac/Linux)</vt:lpstr>
      <vt:lpstr>Logging into your instance (Mac/Linux)</vt:lpstr>
      <vt:lpstr>Logging into your instance (Windows)</vt:lpstr>
      <vt:lpstr>Logging into your instance (Windows)</vt:lpstr>
      <vt:lpstr>Logging into your instance (Windows)</vt:lpstr>
      <vt:lpstr>Copying files from AWS to your computer (using a web browser)</vt:lpstr>
      <vt:lpstr>Logging out of your instance</vt:lpstr>
      <vt:lpstr>So, at this point:</vt:lpstr>
      <vt:lpstr>Introduction to linux</vt:lpstr>
      <vt:lpstr>Installation of bioinformatics tools</vt:lpstr>
      <vt:lpstr>The most common problems encountered while working on the tutorials</vt:lpstr>
      <vt:lpstr>Course website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127</cp:revision>
  <dcterms:created xsi:type="dcterms:W3CDTF">2015-05-07T20:45:54Z</dcterms:created>
  <dcterms:modified xsi:type="dcterms:W3CDTF">2018-10-26T23:38:02Z</dcterms:modified>
</cp:coreProperties>
</file>